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5" r:id="rId21"/>
    <p:sldMasterId id="2147483686" r:id="rId22"/>
    <p:sldMasterId id="2147483687" r:id="rId23"/>
    <p:sldMasterId id="2147483688" r:id="rId24"/>
    <p:sldMasterId id="2147483689" r:id="rId25"/>
    <p:sldMasterId id="2147483690" r:id="rId26"/>
  </p:sldMasterIdLst>
  <p:sldIdLst>
    <p:sldId id="256" r:id="rId2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" Target="slides/slide1.xml"/><Relationship Id="rId28" Type="http://schemas.openxmlformats.org/officeDocument/2006/relationships/presProps" Target="pres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7D147A-99A3-4E4C-B50F-9F56F71AA0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1D09215-29DA-4487-B013-1958DE4AC6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538ECB81-067F-4678-B6EF-B6325D1449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F0BB5947-9ECA-4F65-9F15-C1B581DD8125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BD6A34B-D244-455E-8453-02FBA57B7C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47AA591-CF80-4BA8-ADA5-A4AE708B13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A0266D0-548E-4953-9BF9-7C53C081415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E605C02-DD9A-45E2-8F34-B90261CED5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A0B59B7-E412-4317-BED3-A42C8D5E17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86959D1-CB60-4CDB-B01A-E74CA0ACC1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586B2B1C-1D17-450E-8904-CC2F0DD0AC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AE4F4F3-BED9-4DE2-9197-097900580F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2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jpeg"/><Relationship Id="rId5" Type="http://schemas.openxmlformats.org/officeDocument/2006/relationships/image" Target="../media/image1.png"/><Relationship Id="rId6" Type="http://schemas.openxmlformats.org/officeDocument/2006/relationships/image" Target="../media/image2.svg"/><Relationship Id="rId7" Type="http://schemas.openxmlformats.org/officeDocument/2006/relationships/slideLayout" Target="../slideLayouts/slideLayout13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4.jpeg"/><Relationship Id="rId5" Type="http://schemas.openxmlformats.org/officeDocument/2006/relationships/image" Target="../media/image1.png"/><Relationship Id="rId6" Type="http://schemas.openxmlformats.org/officeDocument/2006/relationships/image" Target="../media/image2.svg"/><Relationship Id="rId7" Type="http://schemas.openxmlformats.org/officeDocument/2006/relationships/slideLayout" Target="../slideLayouts/slideLayout1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jpeg"/><Relationship Id="rId5" Type="http://schemas.openxmlformats.org/officeDocument/2006/relationships/image" Target="../media/image1.png"/><Relationship Id="rId6" Type="http://schemas.openxmlformats.org/officeDocument/2006/relationships/image" Target="../media/image2.svg"/><Relationship Id="rId7" Type="http://schemas.openxmlformats.org/officeDocument/2006/relationships/slideLayout" Target="../slideLayouts/slideLayout15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slideLayout" Target="../slideLayouts/slideLayout16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7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svg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zh-CN" sz="60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&lt;日期/时间&gt;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42518F-B3AE-4B5B-8405-438735DB1CA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32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zh-CN" sz="16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&lt;日期/时间&gt;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7F9AF4C-C19B-4A3C-B070-3E508A348C0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32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点击以编辑提纲文本格式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第二提纲级别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第三提纲级别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第四提纲级别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第五提纲级别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第六提纲级别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第七提纲级别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zh-CN" sz="16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&lt;日期/时间&gt;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5BE631D-3398-4253-A45F-4D9F71BE0B8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GB" sz="36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Picture 2" descr="A picture containing person&#10;&#10;Description automatically generated"/>
          <p:cNvPicPr/>
          <p:nvPr/>
        </p:nvPicPr>
        <p:blipFill>
          <a:blip r:embed="rId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5" name="Straight Connector 3"/>
          <p:cNvCxnSpPr/>
          <p:nvPr/>
        </p:nvCxnSpPr>
        <p:spPr>
          <a:xfrm>
            <a:off x="842400" y="3885120"/>
            <a:ext cx="724320" cy="360"/>
          </a:xfrm>
          <a:prstGeom prst="straightConnector1">
            <a:avLst/>
          </a:prstGeom>
          <a:ln w="54000">
            <a:solidFill>
              <a:srgbClr val="2fb85d"/>
            </a:solidFill>
            <a:miter/>
          </a:ln>
        </p:spPr>
      </p:cxn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03440" y="2313720"/>
            <a:ext cx="482040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87" name="Graphic 5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518760" y="507240"/>
            <a:ext cx="2095200" cy="82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03440" y="4247640"/>
            <a:ext cx="482040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Picture 15" descr=""/>
          <p:cNvPicPr/>
          <p:nvPr/>
        </p:nvPicPr>
        <p:blipFill>
          <a:blip r:embed="rId4"/>
          <a:stretch/>
        </p:blipFill>
        <p:spPr>
          <a:xfrm flipH="1">
            <a:off x="1901880" y="0"/>
            <a:ext cx="10290240" cy="68576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3" name="Straight Connector 4"/>
          <p:cNvCxnSpPr/>
          <p:nvPr/>
        </p:nvCxnSpPr>
        <p:spPr>
          <a:xfrm>
            <a:off x="842400" y="3885120"/>
            <a:ext cx="724320" cy="360"/>
          </a:xfrm>
          <a:prstGeom prst="straightConnector1">
            <a:avLst/>
          </a:prstGeom>
          <a:ln w="54000">
            <a:solidFill>
              <a:srgbClr val="2fb85d"/>
            </a:solidFill>
            <a:miter/>
          </a:ln>
        </p:spPr>
      </p:cxn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03440" y="2313720"/>
            <a:ext cx="482040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95" name="Graphic 6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518760" y="507240"/>
            <a:ext cx="2095200" cy="82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03440" y="4247640"/>
            <a:ext cx="482040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Picture 13" descr=""/>
          <p:cNvPicPr/>
          <p:nvPr/>
        </p:nvPicPr>
        <p:blipFill>
          <a:blip r:embed="rId4"/>
          <a:stretch/>
        </p:blipFill>
        <p:spPr>
          <a:xfrm flipH="1">
            <a:off x="1901880" y="0"/>
            <a:ext cx="10290240" cy="68576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01" name="Straight Connector 4"/>
          <p:cNvCxnSpPr/>
          <p:nvPr/>
        </p:nvCxnSpPr>
        <p:spPr>
          <a:xfrm>
            <a:off x="842400" y="3885120"/>
            <a:ext cx="724320" cy="360"/>
          </a:xfrm>
          <a:prstGeom prst="straightConnector1">
            <a:avLst/>
          </a:prstGeom>
          <a:ln w="54000">
            <a:solidFill>
              <a:srgbClr val="2fb85d"/>
            </a:solidFill>
            <a:miter/>
          </a:ln>
        </p:spPr>
      </p:cxn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03440" y="2313720"/>
            <a:ext cx="482040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03" name="Graphic 6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518760" y="507240"/>
            <a:ext cx="2095200" cy="82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03440" y="4247640"/>
            <a:ext cx="482040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08" name="Straight Connector 7"/>
          <p:cNvCxnSpPr/>
          <p:nvPr/>
        </p:nvCxnSpPr>
        <p:spPr>
          <a:xfrm>
            <a:off x="842400" y="3885120"/>
            <a:ext cx="724320" cy="360"/>
          </a:xfrm>
          <a:prstGeom prst="straightConnector1">
            <a:avLst/>
          </a:prstGeom>
          <a:ln w="54000">
            <a:solidFill>
              <a:srgbClr val="2fb85d"/>
            </a:solidFill>
            <a:miter/>
          </a:ln>
        </p:spPr>
      </p:cxn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03440" y="2313720"/>
            <a:ext cx="482040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10" name="Graphic 11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18760" y="507240"/>
            <a:ext cx="2095200" cy="82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03440" y="4247640"/>
            <a:ext cx="482040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444560" y="0"/>
            <a:ext cx="774720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点击以编辑提纲文本格式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第二提纲级别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第三提纲级别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第四提纲级别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第五提纲级别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第六提纲级别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第七提纲级别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3" name="Rectangle 16"/>
          <p:cNvSpPr/>
          <p:nvPr/>
        </p:nvSpPr>
        <p:spPr>
          <a:xfrm>
            <a:off x="518760" y="6228360"/>
            <a:ext cx="1782000" cy="56916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6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34"/>
          </p:nvPr>
        </p:nvSpPr>
        <p:spPr>
          <a:xfrm>
            <a:off x="4804200" y="6356520"/>
            <a:ext cx="654912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554C966-568C-477F-BD25-8E411160C507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&lt;编号&gt;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38080" y="1936440"/>
            <a:ext cx="10515240" cy="424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25" name="Straight Connector 8"/>
          <p:cNvCxnSpPr/>
          <p:nvPr/>
        </p:nvCxnSpPr>
        <p:spPr>
          <a:xfrm>
            <a:off x="963720" y="1543320"/>
            <a:ext cx="727200" cy="360"/>
          </a:xfrm>
          <a:prstGeom prst="straightConnector1">
            <a:avLst/>
          </a:prstGeom>
          <a:ln w="50760">
            <a:solidFill>
              <a:schemeClr val="accent3"/>
            </a:solidFill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47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48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4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31" name="Straight Connector 8"/>
          <p:cNvCxnSpPr/>
          <p:nvPr/>
        </p:nvCxnSpPr>
        <p:spPr>
          <a:xfrm>
            <a:off x="963720" y="4403160"/>
            <a:ext cx="727200" cy="360"/>
          </a:xfrm>
          <a:prstGeom prst="straightConnector1">
            <a:avLst/>
          </a:prstGeom>
          <a:ln w="50760">
            <a:solidFill>
              <a:schemeClr val="accent3"/>
            </a:solidFill>
            <a:miter/>
          </a:ln>
        </p:spPr>
      </p:cxnSp>
      <p:sp>
        <p:nvSpPr>
          <p:cNvPr id="132" name="Slide Number Placeholder 5"/>
          <p:cNvSpPr/>
          <p:nvPr/>
        </p:nvSpPr>
        <p:spPr>
          <a:xfrm>
            <a:off x="5456520" y="6356520"/>
            <a:ext cx="5897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Refs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&lt;日期/时间&gt;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8204AA-EF56-429C-9ED4-C17EEA0271E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6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839880" y="1779480"/>
            <a:ext cx="5157360" cy="8236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 algn="ctr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839880" y="260316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172200" y="1779480"/>
            <a:ext cx="5182920" cy="8236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172200" y="260316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5d7de1"/>
              </a:buClr>
              <a:buFont typeface="Wingdings" charset="2"/>
              <a:buChar char="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43" name="Straight Connector 15"/>
          <p:cNvCxnSpPr/>
          <p:nvPr/>
        </p:nvCxnSpPr>
        <p:spPr>
          <a:xfrm>
            <a:off x="963720" y="1543320"/>
            <a:ext cx="727200" cy="360"/>
          </a:xfrm>
          <a:prstGeom prst="straightConnector1">
            <a:avLst/>
          </a:prstGeom>
          <a:ln w="50760">
            <a:solidFill>
              <a:schemeClr val="accent3"/>
            </a:solidFill>
            <a:miter/>
          </a:ln>
        </p:spPr>
      </p:cxnSp>
      <p:sp>
        <p:nvSpPr>
          <p:cNvPr id="144" name="Slide Number Placeholder 5"/>
          <p:cNvSpPr/>
          <p:nvPr/>
        </p:nvSpPr>
        <p:spPr>
          <a:xfrm>
            <a:off x="5456520" y="6356520"/>
            <a:ext cx="5897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Refs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47" name="Straight Connector 6"/>
          <p:cNvCxnSpPr/>
          <p:nvPr/>
        </p:nvCxnSpPr>
        <p:spPr>
          <a:xfrm>
            <a:off x="963720" y="1543320"/>
            <a:ext cx="727200" cy="360"/>
          </a:xfrm>
          <a:prstGeom prst="straightConnector1">
            <a:avLst/>
          </a:prstGeom>
          <a:ln w="50760">
            <a:solidFill>
              <a:schemeClr val="accent3"/>
            </a:solidFill>
            <a:miter/>
          </a:ln>
        </p:spPr>
      </p:cxnSp>
      <p:sp>
        <p:nvSpPr>
          <p:cNvPr id="148" name="Slide Number Placeholder 5"/>
          <p:cNvSpPr/>
          <p:nvPr/>
        </p:nvSpPr>
        <p:spPr>
          <a:xfrm>
            <a:off x="5456520" y="6356520"/>
            <a:ext cx="5897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Refs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1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53" name="Straight Connector 8"/>
          <p:cNvCxnSpPr/>
          <p:nvPr/>
        </p:nvCxnSpPr>
        <p:spPr>
          <a:xfrm>
            <a:off x="945720" y="1848240"/>
            <a:ext cx="727200" cy="360"/>
          </a:xfrm>
          <a:prstGeom prst="straightConnector1">
            <a:avLst/>
          </a:prstGeom>
          <a:ln w="50760">
            <a:solidFill>
              <a:schemeClr val="accent3"/>
            </a:solidFill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点击以编辑提纲文本格式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第二提纲级别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第三提纲级别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第四提纲级别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第五提纲级别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第六提纲级别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第七提纲级别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839880" y="2360880"/>
            <a:ext cx="3931920" cy="35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58" name="Straight Connector 7"/>
          <p:cNvCxnSpPr/>
          <p:nvPr/>
        </p:nvCxnSpPr>
        <p:spPr>
          <a:xfrm>
            <a:off x="945720" y="2206800"/>
            <a:ext cx="727200" cy="360"/>
          </a:xfrm>
          <a:prstGeom prst="straightConnector1">
            <a:avLst/>
          </a:prstGeom>
          <a:ln w="50760">
            <a:solidFill>
              <a:schemeClr val="accent3"/>
            </a:solidFill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07400" y="6256080"/>
            <a:ext cx="1430280" cy="563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Picture 2" descr=""/>
          <p:cNvPicPr/>
          <p:nvPr/>
        </p:nvPicPr>
        <p:blipFill>
          <a:blip r:embed="rId4"/>
          <a:stretch/>
        </p:blipFill>
        <p:spPr>
          <a:xfrm flipH="1">
            <a:off x="2491560" y="0"/>
            <a:ext cx="97005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905760" y="2606040"/>
            <a:ext cx="482040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62" name="Graphic 9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518760" y="507240"/>
            <a:ext cx="2095200" cy="8251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&lt;日期/时间&gt;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72523FE-70DD-4657-9817-4B21F806AA6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&lt;日期/时间&gt;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500F64-3F77-4D2F-B33B-5C54D3D05E6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60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zh-CN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&lt;日期/时间&gt;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FC19868-D918-4B29-A2B1-2D3877304E9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&lt;日期/时间&gt;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BE73017-0480-4C38-A757-8715A556026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&lt;日期/时间&gt;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8CC1E3F-BB8B-4792-B53B-4BB1E1BC219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&lt;日期/时间&gt;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EF955AF-155B-4D62-B2B5-EB1BAB9D2E0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&lt;日期/时间&gt;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AD333A1-F224-4B77-B5A5-71B7C17BA93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feil nach unten 19"/>
          <p:cNvSpPr/>
          <p:nvPr/>
        </p:nvSpPr>
        <p:spPr>
          <a:xfrm rot="16200000">
            <a:off x="3675240" y="3511800"/>
            <a:ext cx="470880" cy="3362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>
              <a:lumMod val="40000"/>
              <a:lumOff val="6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" name="Abgerundetes Rechteck 9"/>
          <p:cNvSpPr/>
          <p:nvPr/>
        </p:nvSpPr>
        <p:spPr>
          <a:xfrm>
            <a:off x="860040" y="2870640"/>
            <a:ext cx="2892960" cy="3002400"/>
          </a:xfrm>
          <a:prstGeom prst="roundRect">
            <a:avLst>
              <a:gd name="adj" fmla="val 3823"/>
            </a:avLst>
          </a:prstGeom>
          <a:solidFill>
            <a:schemeClr val="lt2"/>
          </a:solidFill>
          <a:ln w="19080">
            <a:solidFill>
              <a:srgbClr val="b1255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lnSpcReduction="9999"/>
          </a:bodyPr>
          <a:p>
            <a:pPr defTabSz="9144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Internal risk factors7-10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内部风险因素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7-10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Gestational age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胎龄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Birth weight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出生体重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Genetics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遗传因素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In utero colonisation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宫内定植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628280" cy="116136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92500" lnSpcReduction="19999"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A disturbed microbial colonisation of the GI tract contributes to feeding intolerance of preterm infants1-8</a:t>
            </a:r>
            <a:br>
              <a:rPr sz="3200"/>
            </a:br>
            <a:r>
              <a:rPr b="1" lang="zh-CN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肠道微生物定植紊乱导致早产儿喂养不耐受</a:t>
            </a:r>
            <a:r>
              <a:rPr b="1" lang="en-US" sz="32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1-8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6" name="Rectangle 3"/>
          <p:cNvSpPr/>
          <p:nvPr/>
        </p:nvSpPr>
        <p:spPr>
          <a:xfrm>
            <a:off x="3987720" y="6370560"/>
            <a:ext cx="777204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25000" lnSpcReduction="19999"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1. Di Mauro A et al., 2013; 2. Ford SL et al., 2019; 3. Fanaro S, 2013; 4. Senterre T, 2014; 5. Fouhy F et al., 2019; 6. Yuan Z et al., 2019;</a:t>
            </a:r>
            <a:br>
              <a:rPr sz="1800"/>
            </a:b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1. Di Mauro A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等，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2013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；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2. Ford SL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等，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2019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；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3. Fanaro S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2013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；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4. Senterre T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2014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；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5. Fouhy F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等，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2019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；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6. Yuan Z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等，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2019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；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7. Collado C et al., 2015; 8. Hendrickx JGE et al., 2019; 9. Lenfestey MW and Neu J, 2018; 10. Unger S et al., 2015; 11. Greenwood C et al., 2014.</a:t>
            </a:r>
            <a:br>
              <a:rPr sz="1800"/>
            </a:b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7. Collado C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等，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2015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；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8. Hendrickx JGE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等，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2019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；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9. Lenfestey MW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和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Neu J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2018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；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10. Unger S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等，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2015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；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11. Greenwood C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等，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2014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Abgerundetes Rechteck 9"/>
          <p:cNvSpPr/>
          <p:nvPr/>
        </p:nvSpPr>
        <p:spPr>
          <a:xfrm>
            <a:off x="4109400" y="2870640"/>
            <a:ext cx="3988800" cy="1604880"/>
          </a:xfrm>
          <a:prstGeom prst="roundRect">
            <a:avLst>
              <a:gd name="adj" fmla="val 7857"/>
            </a:avLst>
          </a:prstGeom>
          <a:solidFill>
            <a:schemeClr val="lt1"/>
          </a:solidFill>
          <a:ln w="19080">
            <a:solidFill>
              <a:schemeClr val="accent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77500" lnSpcReduction="19999"/>
          </a:bodyPr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Delayed colonization of commensal bacteria, such as Bifidobacteria, Lactobacillus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共生细菌如双歧杆菌、乳杆菌的定植延迟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Limited microbial diversity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微生物多样性有限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Microbial disturbances persist up to 4 years of age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微生物紊乱可持续至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4</a:t>
            </a: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岁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Abgerundetes Rechteck 13"/>
          <p:cNvSpPr/>
          <p:nvPr/>
        </p:nvSpPr>
        <p:spPr>
          <a:xfrm>
            <a:off x="4109400" y="4731840"/>
            <a:ext cx="3988800" cy="1141200"/>
          </a:xfrm>
          <a:prstGeom prst="roundRect">
            <a:avLst>
              <a:gd name="adj" fmla="val 12135"/>
            </a:avLst>
          </a:prstGeom>
          <a:solidFill>
            <a:schemeClr val="accent1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92500" lnSpcReduction="19999"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Feeding intolerance, NEC, impact on immune system development and gut barrier integrity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喂养不耐受、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NEC</a:t>
            </a: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、对免疫系统发育和肠屏障完整性的影響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Box 8"/>
          <p:cNvSpPr/>
          <p:nvPr/>
        </p:nvSpPr>
        <p:spPr>
          <a:xfrm>
            <a:off x="7653240" y="6129360"/>
            <a:ext cx="410688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32500" lnSpcReduction="19999"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GI, gastrointestinal; NEC, necrotising enterocolitis; NICU, neonatal intensive care unit.</a:t>
            </a:r>
            <a:br>
              <a:rPr sz="1800"/>
            </a:b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GI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，胃肠道；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NEC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，坏死性小肠结肠炎；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NICU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，新生儿重症监护室。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feil nach unten 19"/>
          <p:cNvSpPr/>
          <p:nvPr/>
        </p:nvSpPr>
        <p:spPr>
          <a:xfrm>
            <a:off x="5868720" y="4465800"/>
            <a:ext cx="470880" cy="3362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>
              <a:lumMod val="40000"/>
              <a:lumOff val="6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2500" lnSpcReduction="19999"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Pfeil nach unten 19"/>
          <p:cNvSpPr/>
          <p:nvPr/>
        </p:nvSpPr>
        <p:spPr>
          <a:xfrm>
            <a:off x="5868720" y="2594520"/>
            <a:ext cx="470880" cy="3362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>
              <a:lumMod val="40000"/>
              <a:lumOff val="6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2500" lnSpcReduction="19999"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" name="Abgerundetes Rechteck 5"/>
          <p:cNvSpPr/>
          <p:nvPr/>
        </p:nvSpPr>
        <p:spPr>
          <a:xfrm>
            <a:off x="4079880" y="1932840"/>
            <a:ext cx="4048200" cy="68148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Disturbed gut microbial colonisation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肠道微生物定植紊乱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" name="Pfeil nach unten 19"/>
          <p:cNvSpPr/>
          <p:nvPr/>
        </p:nvSpPr>
        <p:spPr>
          <a:xfrm rot="5400000">
            <a:off x="8071920" y="3511440"/>
            <a:ext cx="470880" cy="3362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>
              <a:lumMod val="40000"/>
              <a:lumOff val="6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Abgerundetes Rechteck 9"/>
          <p:cNvSpPr/>
          <p:nvPr/>
        </p:nvSpPr>
        <p:spPr>
          <a:xfrm>
            <a:off x="8463240" y="2870640"/>
            <a:ext cx="2892960" cy="3002400"/>
          </a:xfrm>
          <a:prstGeom prst="roundRect">
            <a:avLst>
              <a:gd name="adj" fmla="val 3823"/>
            </a:avLst>
          </a:prstGeom>
          <a:solidFill>
            <a:schemeClr val="lt2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77500" lnSpcReduction="19999"/>
          </a:bodyPr>
          <a:p>
            <a:pPr defTabSz="9144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External risk factors7-11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外部风险因素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7-11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Antibiotics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抗生素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Mode of delivery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分娩方式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NICU environment</a:t>
            </a:r>
            <a:br>
              <a:rPr sz="1800"/>
            </a:b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NICU</a:t>
            </a: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环境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Skin to skin contact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皮肤接触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Breast milk exposure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母乳暴露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44000" indent="-144000" defTabSz="9144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Medical complexity, inflammation, oxidative stress</a:t>
            </a:r>
            <a:br>
              <a:rPr sz="1800"/>
            </a:b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医疗复杂性、炎症、氧化应激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Nestle - Premature">
      <a:dk1>
        <a:srgbClr val="666666"/>
      </a:dk1>
      <a:lt1>
        <a:srgbClr val="ffffff"/>
      </a:lt1>
      <a:dk2>
        <a:srgbClr val="666666"/>
      </a:dk2>
      <a:lt2>
        <a:srgbClr val="ffffff"/>
      </a:lt2>
      <a:accent1>
        <a:srgbClr val="554596"/>
      </a:accent1>
      <a:accent2>
        <a:srgbClr val="5d7de1"/>
      </a:accent2>
      <a:accent3>
        <a:srgbClr val="33cc66"/>
      </a:accent3>
      <a:accent4>
        <a:srgbClr val="44e3e6"/>
      </a:accent4>
      <a:accent5>
        <a:srgbClr val="4de3fb"/>
      </a:accent5>
      <a:accent6>
        <a:srgbClr val="0041e3"/>
      </a:accent6>
      <a:hlink>
        <a:srgbClr val="5d7de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</TotalTime>
  <Application>LibreOffice/25.2.5.2$Windows_X86_64 LibreOffice_project/03d19516eb2e1dd5d4ccd751a0d6f35f35e08022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2025-01-03T13:05:54Z</dcterms:created>
  <dc:creator>488460324@qq.com</dc:creator>
  <dc:description/>
  <dc:language>zh-CN</dc:language>
  <cp:lastModifiedBy>488460324@qq.com</cp:lastModifiedBy>
  <dcterms:modified xsi:type="dcterms:W3CDTF">2025-01-08T05:46:03Z</dcterms:modified>
  <cp:revision>6</cp:revision>
  <dc:subject/>
  <dc:title>A disturbed microbial colonisation of the GI tract contributes to feeding intolerance of preterm infants1-8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宽屏</vt:lpwstr>
  </property>
  <property fmtid="{D5CDD505-2E9C-101B-9397-08002B2CF9AE}" pid="3" name="Slides">
    <vt:r8>1</vt:r8>
  </property>
</Properties>
</file>